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58" r:id="rId7"/>
    <p:sldId id="281" r:id="rId8"/>
    <p:sldId id="282" r:id="rId9"/>
    <p:sldId id="259" r:id="rId10"/>
    <p:sldId id="261" r:id="rId11"/>
    <p:sldId id="262" r:id="rId12"/>
    <p:sldId id="263" r:id="rId13"/>
    <p:sldId id="264" r:id="rId14"/>
    <p:sldId id="265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A16079-E3D0-4C86-8212-F5F39F8A6E3A}" v="79" dt="2022-10-09T04:59:17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 autoAdjust="0"/>
    <p:restoredTop sz="95065" autoAdjust="0"/>
  </p:normalViewPr>
  <p:slideViewPr>
    <p:cSldViewPr snapToGrid="0">
      <p:cViewPr varScale="1">
        <p:scale>
          <a:sx n="95" d="100"/>
          <a:sy n="95" d="100"/>
        </p:scale>
        <p:origin x="10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C85C5-A1B8-4D15-8A7C-0FFD380D398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9D03AD-B949-46BC-B6F3-EB5C2AA176C6}">
      <dgm:prSet/>
      <dgm:spPr/>
      <dgm:t>
        <a:bodyPr/>
        <a:lstStyle/>
        <a:p>
          <a:r>
            <a:rPr lang="pt-BR" dirty="0"/>
            <a:t>Foco trazer tecnologia ao tradicional.</a:t>
          </a:r>
          <a:endParaRPr lang="en-US" dirty="0"/>
        </a:p>
      </dgm:t>
    </dgm:pt>
    <dgm:pt modelId="{DA46DE39-1D92-405F-9A52-9F2D1130CEF2}" type="parTrans" cxnId="{2D69AC9F-7232-4D28-B6BB-7F4DCAF8C795}">
      <dgm:prSet/>
      <dgm:spPr/>
      <dgm:t>
        <a:bodyPr/>
        <a:lstStyle/>
        <a:p>
          <a:endParaRPr lang="en-US"/>
        </a:p>
      </dgm:t>
    </dgm:pt>
    <dgm:pt modelId="{2C08507C-6925-4ADC-99C0-5954AB694667}" type="sibTrans" cxnId="{2D69AC9F-7232-4D28-B6BB-7F4DCAF8C795}">
      <dgm:prSet phldrT="01" phldr="0"/>
      <dgm:spPr/>
      <dgm:t>
        <a:bodyPr/>
        <a:lstStyle/>
        <a:p>
          <a:endParaRPr lang="en-US"/>
        </a:p>
      </dgm:t>
    </dgm:pt>
    <dgm:pt modelId="{CADCB434-4181-46F6-A174-8C630A4DD34B}">
      <dgm:prSet/>
      <dgm:spPr/>
      <dgm:t>
        <a:bodyPr/>
        <a:lstStyle/>
        <a:p>
          <a:r>
            <a:rPr lang="pt-BR"/>
            <a:t>Priorização do bom rendimento e a melhor qualidade de produtos.</a:t>
          </a:r>
          <a:endParaRPr lang="en-US"/>
        </a:p>
      </dgm:t>
    </dgm:pt>
    <dgm:pt modelId="{20A0AF77-279B-4FC7-8F6B-44292FD93BD7}" type="parTrans" cxnId="{A8586EC3-2170-4FCE-9B7F-5F1EF440F674}">
      <dgm:prSet/>
      <dgm:spPr/>
      <dgm:t>
        <a:bodyPr/>
        <a:lstStyle/>
        <a:p>
          <a:endParaRPr lang="en-US"/>
        </a:p>
      </dgm:t>
    </dgm:pt>
    <dgm:pt modelId="{E70340A9-6B3D-4827-8A94-B1666A07E6D1}" type="sibTrans" cxnId="{A8586EC3-2170-4FCE-9B7F-5F1EF440F674}">
      <dgm:prSet phldrT="02" phldr="0"/>
      <dgm:spPr/>
      <dgm:t>
        <a:bodyPr/>
        <a:lstStyle/>
        <a:p>
          <a:endParaRPr lang="en-US"/>
        </a:p>
      </dgm:t>
    </dgm:pt>
    <dgm:pt modelId="{C7BC0DF1-F1BA-4DD8-89E1-3FCEEE493D36}">
      <dgm:prSet/>
      <dgm:spPr/>
      <dgm:t>
        <a:bodyPr/>
        <a:lstStyle/>
        <a:p>
          <a:r>
            <a:rPr lang="pt-BR" dirty="0"/>
            <a:t>Sofisticar, monitorar e aprimorar os armazéns de vinho</a:t>
          </a:r>
          <a:endParaRPr lang="en-US" dirty="0"/>
        </a:p>
      </dgm:t>
    </dgm:pt>
    <dgm:pt modelId="{4552AA56-3D4E-42CE-8F6E-76D0697ACBA6}" type="parTrans" cxnId="{47927916-FA99-4CCD-88B5-C5BDFA94D2D7}">
      <dgm:prSet/>
      <dgm:spPr/>
      <dgm:t>
        <a:bodyPr/>
        <a:lstStyle/>
        <a:p>
          <a:endParaRPr lang="en-US"/>
        </a:p>
      </dgm:t>
    </dgm:pt>
    <dgm:pt modelId="{864208EE-A2CB-4AE4-A819-FC4C1049C193}" type="sibTrans" cxnId="{47927916-FA99-4CCD-88B5-C5BDFA94D2D7}">
      <dgm:prSet phldrT="03" phldr="0"/>
      <dgm:spPr/>
      <dgm:t>
        <a:bodyPr/>
        <a:lstStyle/>
        <a:p>
          <a:endParaRPr lang="en-US"/>
        </a:p>
      </dgm:t>
    </dgm:pt>
    <dgm:pt modelId="{ABEA4FC4-32CC-4619-BC9B-000AEB37F5CE}" type="pres">
      <dgm:prSet presAssocID="{D4BC85C5-A1B8-4D15-8A7C-0FFD380D3989}" presName="linear" presStyleCnt="0">
        <dgm:presLayoutVars>
          <dgm:animLvl val="lvl"/>
          <dgm:resizeHandles val="exact"/>
        </dgm:presLayoutVars>
      </dgm:prSet>
      <dgm:spPr/>
    </dgm:pt>
    <dgm:pt modelId="{E34B5B5B-EF7A-4501-A344-9456D81E5D2D}" type="pres">
      <dgm:prSet presAssocID="{9C9D03AD-B949-46BC-B6F3-EB5C2AA176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CB0708-2435-47A7-B60A-52B5734E5814}" type="pres">
      <dgm:prSet presAssocID="{2C08507C-6925-4ADC-99C0-5954AB694667}" presName="spacer" presStyleCnt="0"/>
      <dgm:spPr/>
    </dgm:pt>
    <dgm:pt modelId="{28404CB1-2D32-4B3D-92C6-DA21D6C60B33}" type="pres">
      <dgm:prSet presAssocID="{CADCB434-4181-46F6-A174-8C630A4DD3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F7F9-7675-49A5-9E24-82F78CB9647D}" type="pres">
      <dgm:prSet presAssocID="{E70340A9-6B3D-4827-8A94-B1666A07E6D1}" presName="spacer" presStyleCnt="0"/>
      <dgm:spPr/>
    </dgm:pt>
    <dgm:pt modelId="{58CA7D07-41A0-4A3C-BBCE-38F1601E7681}" type="pres">
      <dgm:prSet presAssocID="{C7BC0DF1-F1BA-4DD8-89E1-3FCEEE493D3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927916-FA99-4CCD-88B5-C5BDFA94D2D7}" srcId="{D4BC85C5-A1B8-4D15-8A7C-0FFD380D3989}" destId="{C7BC0DF1-F1BA-4DD8-89E1-3FCEEE493D36}" srcOrd="2" destOrd="0" parTransId="{4552AA56-3D4E-42CE-8F6E-76D0697ACBA6}" sibTransId="{864208EE-A2CB-4AE4-A819-FC4C1049C193}"/>
    <dgm:cxn modelId="{CD56FD1F-FB0D-4858-9A8C-7A1662BB6778}" type="presOf" srcId="{9C9D03AD-B949-46BC-B6F3-EB5C2AA176C6}" destId="{E34B5B5B-EF7A-4501-A344-9456D81E5D2D}" srcOrd="0" destOrd="0" presId="urn:microsoft.com/office/officeart/2005/8/layout/vList2"/>
    <dgm:cxn modelId="{527A5550-81E2-4F39-BA02-946A5F8EB23D}" type="presOf" srcId="{C7BC0DF1-F1BA-4DD8-89E1-3FCEEE493D36}" destId="{58CA7D07-41A0-4A3C-BBCE-38F1601E7681}" srcOrd="0" destOrd="0" presId="urn:microsoft.com/office/officeart/2005/8/layout/vList2"/>
    <dgm:cxn modelId="{578D579C-0532-4E78-A641-93A223280536}" type="presOf" srcId="{CADCB434-4181-46F6-A174-8C630A4DD34B}" destId="{28404CB1-2D32-4B3D-92C6-DA21D6C60B33}" srcOrd="0" destOrd="0" presId="urn:microsoft.com/office/officeart/2005/8/layout/vList2"/>
    <dgm:cxn modelId="{2D69AC9F-7232-4D28-B6BB-7F4DCAF8C795}" srcId="{D4BC85C5-A1B8-4D15-8A7C-0FFD380D3989}" destId="{9C9D03AD-B949-46BC-B6F3-EB5C2AA176C6}" srcOrd="0" destOrd="0" parTransId="{DA46DE39-1D92-405F-9A52-9F2D1130CEF2}" sibTransId="{2C08507C-6925-4ADC-99C0-5954AB694667}"/>
    <dgm:cxn modelId="{A8586EC3-2170-4FCE-9B7F-5F1EF440F674}" srcId="{D4BC85C5-A1B8-4D15-8A7C-0FFD380D3989}" destId="{CADCB434-4181-46F6-A174-8C630A4DD34B}" srcOrd="1" destOrd="0" parTransId="{20A0AF77-279B-4FC7-8F6B-44292FD93BD7}" sibTransId="{E70340A9-6B3D-4827-8A94-B1666A07E6D1}"/>
    <dgm:cxn modelId="{416EF2FF-5F96-4F4A-AC8A-6D901640BB92}" type="presOf" srcId="{D4BC85C5-A1B8-4D15-8A7C-0FFD380D3989}" destId="{ABEA4FC4-32CC-4619-BC9B-000AEB37F5CE}" srcOrd="0" destOrd="0" presId="urn:microsoft.com/office/officeart/2005/8/layout/vList2"/>
    <dgm:cxn modelId="{61BB064D-6860-4249-81BE-09D3A78E2077}" type="presParOf" srcId="{ABEA4FC4-32CC-4619-BC9B-000AEB37F5CE}" destId="{E34B5B5B-EF7A-4501-A344-9456D81E5D2D}" srcOrd="0" destOrd="0" presId="urn:microsoft.com/office/officeart/2005/8/layout/vList2"/>
    <dgm:cxn modelId="{3B1F056B-C2FC-4A17-8F49-73ACE541C558}" type="presParOf" srcId="{ABEA4FC4-32CC-4619-BC9B-000AEB37F5CE}" destId="{7CCB0708-2435-47A7-B60A-52B5734E5814}" srcOrd="1" destOrd="0" presId="urn:microsoft.com/office/officeart/2005/8/layout/vList2"/>
    <dgm:cxn modelId="{B1CE2604-32F9-494E-A754-EDF6FEDC4DB2}" type="presParOf" srcId="{ABEA4FC4-32CC-4619-BC9B-000AEB37F5CE}" destId="{28404CB1-2D32-4B3D-92C6-DA21D6C60B33}" srcOrd="2" destOrd="0" presId="urn:microsoft.com/office/officeart/2005/8/layout/vList2"/>
    <dgm:cxn modelId="{950C44A0-37EF-47D8-BC6B-27039F721D78}" type="presParOf" srcId="{ABEA4FC4-32CC-4619-BC9B-000AEB37F5CE}" destId="{8F7CF7F9-7675-49A5-9E24-82F78CB9647D}" srcOrd="3" destOrd="0" presId="urn:microsoft.com/office/officeart/2005/8/layout/vList2"/>
    <dgm:cxn modelId="{F92D223B-1E87-4A5B-BE0F-3A101ED003DF}" type="presParOf" srcId="{ABEA4FC4-32CC-4619-BC9B-000AEB37F5CE}" destId="{58CA7D07-41A0-4A3C-BBCE-38F1601E76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4C2A2D-BB89-4F88-A9BF-517D0E7BD39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FB33B9F-7023-4AB3-ADA1-DE4FF842E07E}">
      <dgm:prSet/>
      <dgm:spPr/>
      <dgm:t>
        <a:bodyPr/>
        <a:lstStyle/>
        <a:p>
          <a:pPr algn="l"/>
          <a:r>
            <a:rPr lang="pt-BR" dirty="0"/>
            <a:t>Monitoramento da temperatura e umidade nas vinícolas</a:t>
          </a:r>
          <a:endParaRPr lang="en-US" dirty="0"/>
        </a:p>
      </dgm:t>
    </dgm:pt>
    <dgm:pt modelId="{1D41B357-11F1-456D-B06E-6821B5DC1CE2}" type="parTrans" cxnId="{D52146A3-DDB0-4685-9F77-7FFBE073C869}">
      <dgm:prSet/>
      <dgm:spPr/>
      <dgm:t>
        <a:bodyPr/>
        <a:lstStyle/>
        <a:p>
          <a:endParaRPr lang="en-US"/>
        </a:p>
      </dgm:t>
    </dgm:pt>
    <dgm:pt modelId="{EF919D7D-306B-4F32-AA19-7A55D5BA0805}" type="sibTrans" cxnId="{D52146A3-DDB0-4685-9F77-7FFBE073C869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CD3F3C35-8F3D-41A1-A8C8-8A8369D136E8}">
      <dgm:prSet/>
      <dgm:spPr/>
      <dgm:t>
        <a:bodyPr/>
        <a:lstStyle/>
        <a:p>
          <a:r>
            <a:rPr lang="pt-BR" dirty="0"/>
            <a:t>Melhor tomada de decisão para o negócio </a:t>
          </a:r>
          <a:endParaRPr lang="en-US" dirty="0"/>
        </a:p>
      </dgm:t>
    </dgm:pt>
    <dgm:pt modelId="{26D54382-0712-45EE-ADD6-64B19166129B}" type="parTrans" cxnId="{33EDB55B-EFEB-4486-B929-1BA3DC3472A8}">
      <dgm:prSet/>
      <dgm:spPr/>
      <dgm:t>
        <a:bodyPr/>
        <a:lstStyle/>
        <a:p>
          <a:endParaRPr lang="en-US"/>
        </a:p>
      </dgm:t>
    </dgm:pt>
    <dgm:pt modelId="{3CFBC68E-E3BF-448E-8169-7B0E72BE2745}" type="sibTrans" cxnId="{33EDB55B-EFEB-4486-B929-1BA3DC3472A8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EA26DFAC-08C8-4187-A551-84EA8F326850}">
      <dgm:prSet/>
      <dgm:spPr/>
      <dgm:t>
        <a:bodyPr/>
        <a:lstStyle/>
        <a:p>
          <a:r>
            <a:rPr lang="pt-BR" dirty="0"/>
            <a:t>Painel gráfico que exibirá em tempo real os dados obtidos </a:t>
          </a:r>
          <a:endParaRPr lang="en-US" dirty="0"/>
        </a:p>
      </dgm:t>
    </dgm:pt>
    <dgm:pt modelId="{1B14F09D-E7DD-4410-AD5D-AD86B4585018}" type="sibTrans" cxnId="{16B81E94-1C0E-44D5-A296-91183E670BC5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52D16317-BE35-425E-88BF-ABED00CF5124}" type="parTrans" cxnId="{16B81E94-1C0E-44D5-A296-91183E670BC5}">
      <dgm:prSet/>
      <dgm:spPr/>
      <dgm:t>
        <a:bodyPr/>
        <a:lstStyle/>
        <a:p>
          <a:endParaRPr lang="en-US"/>
        </a:p>
      </dgm:t>
    </dgm:pt>
    <dgm:pt modelId="{17098858-803A-4A23-A5C8-221FDE822473}" type="pres">
      <dgm:prSet presAssocID="{F04C2A2D-BB89-4F88-A9BF-517D0E7BD394}" presName="Name0" presStyleCnt="0">
        <dgm:presLayoutVars>
          <dgm:animLvl val="lvl"/>
          <dgm:resizeHandles val="exact"/>
        </dgm:presLayoutVars>
      </dgm:prSet>
      <dgm:spPr/>
    </dgm:pt>
    <dgm:pt modelId="{0C1833C8-C4E6-4AF3-817C-C4437E6FF38B}" type="pres">
      <dgm:prSet presAssocID="{0FB33B9F-7023-4AB3-ADA1-DE4FF842E07E}" presName="compositeNode" presStyleCnt="0">
        <dgm:presLayoutVars>
          <dgm:bulletEnabled val="1"/>
        </dgm:presLayoutVars>
      </dgm:prSet>
      <dgm:spPr/>
    </dgm:pt>
    <dgm:pt modelId="{BBE84418-EEF0-4723-A53A-4CF86D5CC121}" type="pres">
      <dgm:prSet presAssocID="{0FB33B9F-7023-4AB3-ADA1-DE4FF842E07E}" presName="bgRect" presStyleLbl="bgAccFollowNode1" presStyleIdx="0" presStyleCnt="3"/>
      <dgm:spPr/>
    </dgm:pt>
    <dgm:pt modelId="{A39E6B81-9DF5-4E07-95A0-6411CDA6EC53}" type="pres">
      <dgm:prSet presAssocID="{EF919D7D-306B-4F32-AA19-7A55D5BA080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3976916-68C7-4EB4-9866-DACD36BFFA4F}" type="pres">
      <dgm:prSet presAssocID="{0FB33B9F-7023-4AB3-ADA1-DE4FF842E07E}" presName="bottomLine" presStyleLbl="alignNode1" presStyleIdx="1" presStyleCnt="6">
        <dgm:presLayoutVars/>
      </dgm:prSet>
      <dgm:spPr/>
    </dgm:pt>
    <dgm:pt modelId="{823A675F-DEED-457D-90B3-0074F476B771}" type="pres">
      <dgm:prSet presAssocID="{0FB33B9F-7023-4AB3-ADA1-DE4FF842E07E}" presName="nodeText" presStyleLbl="bgAccFollowNode1" presStyleIdx="0" presStyleCnt="3">
        <dgm:presLayoutVars>
          <dgm:bulletEnabled val="1"/>
        </dgm:presLayoutVars>
      </dgm:prSet>
      <dgm:spPr/>
    </dgm:pt>
    <dgm:pt modelId="{30342A4F-ECC9-447A-8B2C-78815B2DB863}" type="pres">
      <dgm:prSet presAssocID="{EF919D7D-306B-4F32-AA19-7A55D5BA0805}" presName="sibTrans" presStyleCnt="0"/>
      <dgm:spPr/>
    </dgm:pt>
    <dgm:pt modelId="{BB856894-52F5-4146-9781-878467886C18}" type="pres">
      <dgm:prSet presAssocID="{EA26DFAC-08C8-4187-A551-84EA8F326850}" presName="compositeNode" presStyleCnt="0">
        <dgm:presLayoutVars>
          <dgm:bulletEnabled val="1"/>
        </dgm:presLayoutVars>
      </dgm:prSet>
      <dgm:spPr/>
    </dgm:pt>
    <dgm:pt modelId="{C5D0F95F-B51A-4A95-B530-8E116E0D1857}" type="pres">
      <dgm:prSet presAssocID="{EA26DFAC-08C8-4187-A551-84EA8F326850}" presName="bgRect" presStyleLbl="bgAccFollowNode1" presStyleIdx="1" presStyleCnt="3"/>
      <dgm:spPr/>
    </dgm:pt>
    <dgm:pt modelId="{4DFA3631-5D03-4A01-8122-01B5E4C13793}" type="pres">
      <dgm:prSet presAssocID="{1B14F09D-E7DD-4410-AD5D-AD86B458501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7A0C80B-A6A7-42AF-8A43-C6B1DE8CBA53}" type="pres">
      <dgm:prSet presAssocID="{EA26DFAC-08C8-4187-A551-84EA8F326850}" presName="bottomLine" presStyleLbl="alignNode1" presStyleIdx="3" presStyleCnt="6">
        <dgm:presLayoutVars/>
      </dgm:prSet>
      <dgm:spPr/>
    </dgm:pt>
    <dgm:pt modelId="{0F4D601A-C802-48AB-9BD6-B7B89D5FF841}" type="pres">
      <dgm:prSet presAssocID="{EA26DFAC-08C8-4187-A551-84EA8F326850}" presName="nodeText" presStyleLbl="bgAccFollowNode1" presStyleIdx="1" presStyleCnt="3">
        <dgm:presLayoutVars>
          <dgm:bulletEnabled val="1"/>
        </dgm:presLayoutVars>
      </dgm:prSet>
      <dgm:spPr/>
    </dgm:pt>
    <dgm:pt modelId="{3BF49DAC-BF03-4C0F-9FA5-B8AEEFBDB056}" type="pres">
      <dgm:prSet presAssocID="{1B14F09D-E7DD-4410-AD5D-AD86B4585018}" presName="sibTrans" presStyleCnt="0"/>
      <dgm:spPr/>
    </dgm:pt>
    <dgm:pt modelId="{DB98D0DB-A4CE-4EC5-92CE-FE3746E9D131}" type="pres">
      <dgm:prSet presAssocID="{CD3F3C35-8F3D-41A1-A8C8-8A8369D136E8}" presName="compositeNode" presStyleCnt="0">
        <dgm:presLayoutVars>
          <dgm:bulletEnabled val="1"/>
        </dgm:presLayoutVars>
      </dgm:prSet>
      <dgm:spPr/>
    </dgm:pt>
    <dgm:pt modelId="{97E9AD15-EC52-4334-9D59-B109082E994D}" type="pres">
      <dgm:prSet presAssocID="{CD3F3C35-8F3D-41A1-A8C8-8A8369D136E8}" presName="bgRect" presStyleLbl="bgAccFollowNode1" presStyleIdx="2" presStyleCnt="3"/>
      <dgm:spPr/>
    </dgm:pt>
    <dgm:pt modelId="{9EB056D7-DC27-440B-A770-775DFFF69DC9}" type="pres">
      <dgm:prSet presAssocID="{3CFBC68E-E3BF-448E-8169-7B0E72BE274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68ABAF8-E79B-4686-84A4-22C43758750E}" type="pres">
      <dgm:prSet presAssocID="{CD3F3C35-8F3D-41A1-A8C8-8A8369D136E8}" presName="bottomLine" presStyleLbl="alignNode1" presStyleIdx="5" presStyleCnt="6">
        <dgm:presLayoutVars/>
      </dgm:prSet>
      <dgm:spPr/>
    </dgm:pt>
    <dgm:pt modelId="{1EEB38AC-0D00-42D8-9959-7E329838F5D7}" type="pres">
      <dgm:prSet presAssocID="{CD3F3C35-8F3D-41A1-A8C8-8A8369D136E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94DF72E-B6E1-4360-830E-395975C030FC}" type="presOf" srcId="{1B14F09D-E7DD-4410-AD5D-AD86B4585018}" destId="{4DFA3631-5D03-4A01-8122-01B5E4C13793}" srcOrd="0" destOrd="0" presId="urn:microsoft.com/office/officeart/2016/7/layout/BasicLinearProcessNumbered"/>
    <dgm:cxn modelId="{02A39D33-6B9F-4443-9926-4C147C7AAA0F}" type="presOf" srcId="{F04C2A2D-BB89-4F88-A9BF-517D0E7BD394}" destId="{17098858-803A-4A23-A5C8-221FDE822473}" srcOrd="0" destOrd="0" presId="urn:microsoft.com/office/officeart/2016/7/layout/BasicLinearProcessNumbered"/>
    <dgm:cxn modelId="{33EDB55B-EFEB-4486-B929-1BA3DC3472A8}" srcId="{F04C2A2D-BB89-4F88-A9BF-517D0E7BD394}" destId="{CD3F3C35-8F3D-41A1-A8C8-8A8369D136E8}" srcOrd="2" destOrd="0" parTransId="{26D54382-0712-45EE-ADD6-64B19166129B}" sibTransId="{3CFBC68E-E3BF-448E-8169-7B0E72BE2745}"/>
    <dgm:cxn modelId="{F3A97944-5DFC-4D50-9A56-D6BC578FAF17}" type="presOf" srcId="{CD3F3C35-8F3D-41A1-A8C8-8A8369D136E8}" destId="{97E9AD15-EC52-4334-9D59-B109082E994D}" srcOrd="0" destOrd="0" presId="urn:microsoft.com/office/officeart/2016/7/layout/BasicLinearProcessNumbered"/>
    <dgm:cxn modelId="{23E30E8A-02D9-4F33-A287-3201873C5AE2}" type="presOf" srcId="{CD3F3C35-8F3D-41A1-A8C8-8A8369D136E8}" destId="{1EEB38AC-0D00-42D8-9959-7E329838F5D7}" srcOrd="1" destOrd="0" presId="urn:microsoft.com/office/officeart/2016/7/layout/BasicLinearProcessNumbered"/>
    <dgm:cxn modelId="{16B81E94-1C0E-44D5-A296-91183E670BC5}" srcId="{F04C2A2D-BB89-4F88-A9BF-517D0E7BD394}" destId="{EA26DFAC-08C8-4187-A551-84EA8F326850}" srcOrd="1" destOrd="0" parTransId="{52D16317-BE35-425E-88BF-ABED00CF5124}" sibTransId="{1B14F09D-E7DD-4410-AD5D-AD86B4585018}"/>
    <dgm:cxn modelId="{C872229C-FD77-4DAA-A73E-6D89A4AD81A6}" type="presOf" srcId="{0FB33B9F-7023-4AB3-ADA1-DE4FF842E07E}" destId="{BBE84418-EEF0-4723-A53A-4CF86D5CC121}" srcOrd="0" destOrd="0" presId="urn:microsoft.com/office/officeart/2016/7/layout/BasicLinearProcessNumbered"/>
    <dgm:cxn modelId="{1A515B9E-0E17-466C-9083-35C783A0CD85}" type="presOf" srcId="{EA26DFAC-08C8-4187-A551-84EA8F326850}" destId="{0F4D601A-C802-48AB-9BD6-B7B89D5FF841}" srcOrd="1" destOrd="0" presId="urn:microsoft.com/office/officeart/2016/7/layout/BasicLinearProcessNumbered"/>
    <dgm:cxn modelId="{D52146A3-DDB0-4685-9F77-7FFBE073C869}" srcId="{F04C2A2D-BB89-4F88-A9BF-517D0E7BD394}" destId="{0FB33B9F-7023-4AB3-ADA1-DE4FF842E07E}" srcOrd="0" destOrd="0" parTransId="{1D41B357-11F1-456D-B06E-6821B5DC1CE2}" sibTransId="{EF919D7D-306B-4F32-AA19-7A55D5BA0805}"/>
    <dgm:cxn modelId="{AC2FC0D4-1ED7-4E48-A1AB-1E68441A635E}" type="presOf" srcId="{EA26DFAC-08C8-4187-A551-84EA8F326850}" destId="{C5D0F95F-B51A-4A95-B530-8E116E0D1857}" srcOrd="0" destOrd="0" presId="urn:microsoft.com/office/officeart/2016/7/layout/BasicLinearProcessNumbered"/>
    <dgm:cxn modelId="{6768BED7-6C7A-4367-8A8E-423EFC5043FA}" type="presOf" srcId="{EF919D7D-306B-4F32-AA19-7A55D5BA0805}" destId="{A39E6B81-9DF5-4E07-95A0-6411CDA6EC53}" srcOrd="0" destOrd="0" presId="urn:microsoft.com/office/officeart/2016/7/layout/BasicLinearProcessNumbered"/>
    <dgm:cxn modelId="{A9F732D9-48E3-4D2C-A939-562A291B303B}" type="presOf" srcId="{3CFBC68E-E3BF-448E-8169-7B0E72BE2745}" destId="{9EB056D7-DC27-440B-A770-775DFFF69DC9}" srcOrd="0" destOrd="0" presId="urn:microsoft.com/office/officeart/2016/7/layout/BasicLinearProcessNumbered"/>
    <dgm:cxn modelId="{C46C9ADC-61A8-4E6F-B3CD-24BC5D8EAF56}" type="presOf" srcId="{0FB33B9F-7023-4AB3-ADA1-DE4FF842E07E}" destId="{823A675F-DEED-457D-90B3-0074F476B771}" srcOrd="1" destOrd="0" presId="urn:microsoft.com/office/officeart/2016/7/layout/BasicLinearProcessNumbered"/>
    <dgm:cxn modelId="{983A316B-89B9-4FE3-BB85-408EF0A53E8B}" type="presParOf" srcId="{17098858-803A-4A23-A5C8-221FDE822473}" destId="{0C1833C8-C4E6-4AF3-817C-C4437E6FF38B}" srcOrd="0" destOrd="0" presId="urn:microsoft.com/office/officeart/2016/7/layout/BasicLinearProcessNumbered"/>
    <dgm:cxn modelId="{F55E94F9-600E-4103-A607-196FE7E24A24}" type="presParOf" srcId="{0C1833C8-C4E6-4AF3-817C-C4437E6FF38B}" destId="{BBE84418-EEF0-4723-A53A-4CF86D5CC121}" srcOrd="0" destOrd="0" presId="urn:microsoft.com/office/officeart/2016/7/layout/BasicLinearProcessNumbered"/>
    <dgm:cxn modelId="{D6727E38-F092-4E8B-89D7-D43D5D8884CC}" type="presParOf" srcId="{0C1833C8-C4E6-4AF3-817C-C4437E6FF38B}" destId="{A39E6B81-9DF5-4E07-95A0-6411CDA6EC53}" srcOrd="1" destOrd="0" presId="urn:microsoft.com/office/officeart/2016/7/layout/BasicLinearProcessNumbered"/>
    <dgm:cxn modelId="{5257A4CD-25CA-4986-84BC-B83B55D33525}" type="presParOf" srcId="{0C1833C8-C4E6-4AF3-817C-C4437E6FF38B}" destId="{83976916-68C7-4EB4-9866-DACD36BFFA4F}" srcOrd="2" destOrd="0" presId="urn:microsoft.com/office/officeart/2016/7/layout/BasicLinearProcessNumbered"/>
    <dgm:cxn modelId="{9AFD7579-3D76-4A40-9331-213BF6592FAC}" type="presParOf" srcId="{0C1833C8-C4E6-4AF3-817C-C4437E6FF38B}" destId="{823A675F-DEED-457D-90B3-0074F476B771}" srcOrd="3" destOrd="0" presId="urn:microsoft.com/office/officeart/2016/7/layout/BasicLinearProcessNumbered"/>
    <dgm:cxn modelId="{D600ECFD-9B8C-4F85-8687-A4A17AAF335E}" type="presParOf" srcId="{17098858-803A-4A23-A5C8-221FDE822473}" destId="{30342A4F-ECC9-447A-8B2C-78815B2DB863}" srcOrd="1" destOrd="0" presId="urn:microsoft.com/office/officeart/2016/7/layout/BasicLinearProcessNumbered"/>
    <dgm:cxn modelId="{20C97DAB-269D-4B2F-A751-2961B2DD85E6}" type="presParOf" srcId="{17098858-803A-4A23-A5C8-221FDE822473}" destId="{BB856894-52F5-4146-9781-878467886C18}" srcOrd="2" destOrd="0" presId="urn:microsoft.com/office/officeart/2016/7/layout/BasicLinearProcessNumbered"/>
    <dgm:cxn modelId="{6B423817-B3EB-42D3-824D-A7DD533AFACA}" type="presParOf" srcId="{BB856894-52F5-4146-9781-878467886C18}" destId="{C5D0F95F-B51A-4A95-B530-8E116E0D1857}" srcOrd="0" destOrd="0" presId="urn:microsoft.com/office/officeart/2016/7/layout/BasicLinearProcessNumbered"/>
    <dgm:cxn modelId="{127329AA-1DD3-4B1B-8100-4A0B3292A380}" type="presParOf" srcId="{BB856894-52F5-4146-9781-878467886C18}" destId="{4DFA3631-5D03-4A01-8122-01B5E4C13793}" srcOrd="1" destOrd="0" presId="urn:microsoft.com/office/officeart/2016/7/layout/BasicLinearProcessNumbered"/>
    <dgm:cxn modelId="{9605C209-B659-4AF7-B999-C44E35378A02}" type="presParOf" srcId="{BB856894-52F5-4146-9781-878467886C18}" destId="{17A0C80B-A6A7-42AF-8A43-C6B1DE8CBA53}" srcOrd="2" destOrd="0" presId="urn:microsoft.com/office/officeart/2016/7/layout/BasicLinearProcessNumbered"/>
    <dgm:cxn modelId="{4A4C4707-1A63-4117-88E4-A857FF120D13}" type="presParOf" srcId="{BB856894-52F5-4146-9781-878467886C18}" destId="{0F4D601A-C802-48AB-9BD6-B7B89D5FF841}" srcOrd="3" destOrd="0" presId="urn:microsoft.com/office/officeart/2016/7/layout/BasicLinearProcessNumbered"/>
    <dgm:cxn modelId="{0B69C476-0D2C-4827-A976-A47888F84F30}" type="presParOf" srcId="{17098858-803A-4A23-A5C8-221FDE822473}" destId="{3BF49DAC-BF03-4C0F-9FA5-B8AEEFBDB056}" srcOrd="3" destOrd="0" presId="urn:microsoft.com/office/officeart/2016/7/layout/BasicLinearProcessNumbered"/>
    <dgm:cxn modelId="{9E06FBDF-D0A7-46E8-AC2A-A372B0BE3279}" type="presParOf" srcId="{17098858-803A-4A23-A5C8-221FDE822473}" destId="{DB98D0DB-A4CE-4EC5-92CE-FE3746E9D131}" srcOrd="4" destOrd="0" presId="urn:microsoft.com/office/officeart/2016/7/layout/BasicLinearProcessNumbered"/>
    <dgm:cxn modelId="{B77501C1-0C85-49EE-A0F1-61DACB929ED3}" type="presParOf" srcId="{DB98D0DB-A4CE-4EC5-92CE-FE3746E9D131}" destId="{97E9AD15-EC52-4334-9D59-B109082E994D}" srcOrd="0" destOrd="0" presId="urn:microsoft.com/office/officeart/2016/7/layout/BasicLinearProcessNumbered"/>
    <dgm:cxn modelId="{92B20270-CEE8-4C3D-B4D0-D3918C169740}" type="presParOf" srcId="{DB98D0DB-A4CE-4EC5-92CE-FE3746E9D131}" destId="{9EB056D7-DC27-440B-A770-775DFFF69DC9}" srcOrd="1" destOrd="0" presId="urn:microsoft.com/office/officeart/2016/7/layout/BasicLinearProcessNumbered"/>
    <dgm:cxn modelId="{298D5817-29CF-4CCB-9323-6BCE690C1C4E}" type="presParOf" srcId="{DB98D0DB-A4CE-4EC5-92CE-FE3746E9D131}" destId="{268ABAF8-E79B-4686-84A4-22C43758750E}" srcOrd="2" destOrd="0" presId="urn:microsoft.com/office/officeart/2016/7/layout/BasicLinearProcessNumbered"/>
    <dgm:cxn modelId="{78246CDB-8C35-4E2E-A702-8F7BCF678273}" type="presParOf" srcId="{DB98D0DB-A4CE-4EC5-92CE-FE3746E9D131}" destId="{1EEB38AC-0D00-42D8-9959-7E329838F5D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B5B5B-EF7A-4501-A344-9456D81E5D2D}">
      <dsp:nvSpPr>
        <dsp:cNvPr id="0" name=""/>
        <dsp:cNvSpPr/>
      </dsp:nvSpPr>
      <dsp:spPr>
        <a:xfrm>
          <a:off x="0" y="606103"/>
          <a:ext cx="6833175" cy="13922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Foco trazer tecnologia ao tradicional.</a:t>
          </a:r>
          <a:endParaRPr lang="en-US" sz="3400" kern="1200" dirty="0"/>
        </a:p>
      </dsp:txBody>
      <dsp:txXfrm>
        <a:off x="67966" y="674069"/>
        <a:ext cx="6697243" cy="1256367"/>
      </dsp:txXfrm>
    </dsp:sp>
    <dsp:sp modelId="{28404CB1-2D32-4B3D-92C6-DA21D6C60B33}">
      <dsp:nvSpPr>
        <dsp:cNvPr id="0" name=""/>
        <dsp:cNvSpPr/>
      </dsp:nvSpPr>
      <dsp:spPr>
        <a:xfrm>
          <a:off x="0" y="2096323"/>
          <a:ext cx="6833175" cy="1392299"/>
        </a:xfrm>
        <a:prstGeom prst="roundRect">
          <a:avLst/>
        </a:prstGeom>
        <a:solidFill>
          <a:schemeClr val="accent5">
            <a:hueOff val="-754346"/>
            <a:satOff val="168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Priorização do bom rendimento e a melhor qualidade de produtos.</a:t>
          </a:r>
          <a:endParaRPr lang="en-US" sz="3400" kern="1200"/>
        </a:p>
      </dsp:txBody>
      <dsp:txXfrm>
        <a:off x="67966" y="2164289"/>
        <a:ext cx="6697243" cy="1256367"/>
      </dsp:txXfrm>
    </dsp:sp>
    <dsp:sp modelId="{58CA7D07-41A0-4A3C-BBCE-38F1601E7681}">
      <dsp:nvSpPr>
        <dsp:cNvPr id="0" name=""/>
        <dsp:cNvSpPr/>
      </dsp:nvSpPr>
      <dsp:spPr>
        <a:xfrm>
          <a:off x="0" y="3586543"/>
          <a:ext cx="6833175" cy="1392299"/>
        </a:xfrm>
        <a:prstGeom prst="roundRect">
          <a:avLst/>
        </a:prstGeom>
        <a:solidFill>
          <a:schemeClr val="accent5">
            <a:hueOff val="-1508692"/>
            <a:satOff val="336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Sofisticar, monitorar e aprimorar os armazéns de vinho</a:t>
          </a:r>
          <a:endParaRPr lang="en-US" sz="3400" kern="1200" dirty="0"/>
        </a:p>
      </dsp:txBody>
      <dsp:txXfrm>
        <a:off x="67966" y="3654509"/>
        <a:ext cx="6697243" cy="1256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4418-EEF0-4723-A53A-4CF86D5CC121}">
      <dsp:nvSpPr>
        <dsp:cNvPr id="0" name=""/>
        <dsp:cNvSpPr/>
      </dsp:nvSpPr>
      <dsp:spPr>
        <a:xfrm>
          <a:off x="0" y="0"/>
          <a:ext cx="3490533" cy="257333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136" tIns="330200" rIns="27213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Monitoramento da temperatura e umidade nas vinícolas</a:t>
          </a:r>
          <a:endParaRPr lang="en-US" sz="2000" kern="1200" dirty="0"/>
        </a:p>
      </dsp:txBody>
      <dsp:txXfrm>
        <a:off x="0" y="977868"/>
        <a:ext cx="3490533" cy="1544002"/>
      </dsp:txXfrm>
    </dsp:sp>
    <dsp:sp modelId="{A39E6B81-9DF5-4E07-95A0-6411CDA6EC53}">
      <dsp:nvSpPr>
        <dsp:cNvPr id="0" name=""/>
        <dsp:cNvSpPr/>
      </dsp:nvSpPr>
      <dsp:spPr>
        <a:xfrm>
          <a:off x="1359266" y="257333"/>
          <a:ext cx="772001" cy="772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8" tIns="12700" rIns="6018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1472323" y="370390"/>
        <a:ext cx="545887" cy="545887"/>
      </dsp:txXfrm>
    </dsp:sp>
    <dsp:sp modelId="{83976916-68C7-4EB4-9866-DACD36BFFA4F}">
      <dsp:nvSpPr>
        <dsp:cNvPr id="0" name=""/>
        <dsp:cNvSpPr/>
      </dsp:nvSpPr>
      <dsp:spPr>
        <a:xfrm>
          <a:off x="0" y="2573265"/>
          <a:ext cx="349053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0F95F-B51A-4A95-B530-8E116E0D1857}">
      <dsp:nvSpPr>
        <dsp:cNvPr id="0" name=""/>
        <dsp:cNvSpPr/>
      </dsp:nvSpPr>
      <dsp:spPr>
        <a:xfrm>
          <a:off x="3839587" y="0"/>
          <a:ext cx="3490533" cy="257333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136" tIns="330200" rIns="27213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Painel gráfico que exibirá em tempo real os dados obtidos </a:t>
          </a:r>
          <a:endParaRPr lang="en-US" sz="2000" kern="1200" dirty="0"/>
        </a:p>
      </dsp:txBody>
      <dsp:txXfrm>
        <a:off x="3839587" y="977868"/>
        <a:ext cx="3490533" cy="1544002"/>
      </dsp:txXfrm>
    </dsp:sp>
    <dsp:sp modelId="{4DFA3631-5D03-4A01-8122-01B5E4C13793}">
      <dsp:nvSpPr>
        <dsp:cNvPr id="0" name=""/>
        <dsp:cNvSpPr/>
      </dsp:nvSpPr>
      <dsp:spPr>
        <a:xfrm>
          <a:off x="5198853" y="257333"/>
          <a:ext cx="772001" cy="772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8" tIns="12700" rIns="6018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5311910" y="370390"/>
        <a:ext cx="545887" cy="545887"/>
      </dsp:txXfrm>
    </dsp:sp>
    <dsp:sp modelId="{17A0C80B-A6A7-42AF-8A43-C6B1DE8CBA53}">
      <dsp:nvSpPr>
        <dsp:cNvPr id="0" name=""/>
        <dsp:cNvSpPr/>
      </dsp:nvSpPr>
      <dsp:spPr>
        <a:xfrm>
          <a:off x="3839587" y="2573265"/>
          <a:ext cx="349053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9AD15-EC52-4334-9D59-B109082E994D}">
      <dsp:nvSpPr>
        <dsp:cNvPr id="0" name=""/>
        <dsp:cNvSpPr/>
      </dsp:nvSpPr>
      <dsp:spPr>
        <a:xfrm>
          <a:off x="7679174" y="0"/>
          <a:ext cx="3490533" cy="257333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136" tIns="330200" rIns="272136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Melhor tomada de decisão para o negócio </a:t>
          </a:r>
          <a:endParaRPr lang="en-US" sz="2000" kern="1200" dirty="0"/>
        </a:p>
      </dsp:txBody>
      <dsp:txXfrm>
        <a:off x="7679174" y="977868"/>
        <a:ext cx="3490533" cy="1544002"/>
      </dsp:txXfrm>
    </dsp:sp>
    <dsp:sp modelId="{9EB056D7-DC27-440B-A770-775DFFF69DC9}">
      <dsp:nvSpPr>
        <dsp:cNvPr id="0" name=""/>
        <dsp:cNvSpPr/>
      </dsp:nvSpPr>
      <dsp:spPr>
        <a:xfrm>
          <a:off x="9038440" y="257333"/>
          <a:ext cx="772001" cy="772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188" tIns="12700" rIns="6018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9151497" y="370390"/>
        <a:ext cx="545887" cy="545887"/>
      </dsp:txXfrm>
    </dsp:sp>
    <dsp:sp modelId="{268ABAF8-E79B-4686-84A4-22C43758750E}">
      <dsp:nvSpPr>
        <dsp:cNvPr id="0" name=""/>
        <dsp:cNvSpPr/>
      </dsp:nvSpPr>
      <dsp:spPr>
        <a:xfrm>
          <a:off x="7679174" y="2573265"/>
          <a:ext cx="349053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D9582-92AB-462E-BA2E-2D3DCDEDF41C}" type="datetimeFigureOut">
              <a:rPr lang="pt-BR" smtClean="0"/>
              <a:t>08/10/2022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9D1F2-3EA3-4F67-9C95-7BA43A43B3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195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48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9D1F2-3EA3-4F67-9C95-7BA43A43B3D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92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2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2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4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10/8/2022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02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vas em uma árvore">
            <a:extLst>
              <a:ext uri="{FF2B5EF4-FFF2-40B4-BE49-F238E27FC236}">
                <a16:creationId xmlns:a16="http://schemas.microsoft.com/office/drawing/2014/main" id="{CC25D6A3-B04A-3EDB-C51B-7EB9AD5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62" r="-1" b="12347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DD5A41-82C7-8898-85A9-106FAF7B1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336" y="2371050"/>
            <a:ext cx="6900839" cy="2736390"/>
          </a:xfrm>
        </p:spPr>
        <p:txBody>
          <a:bodyPr anchor="t">
            <a:normAutofit/>
          </a:bodyPr>
          <a:lstStyle/>
          <a:p>
            <a:r>
              <a:rPr lang="pt-BR" sz="8000" dirty="0">
                <a:solidFill>
                  <a:schemeClr val="bg1">
                    <a:lumMod val="50000"/>
                  </a:schemeClr>
                </a:solidFill>
                <a:latin typeface="Cinzel" panose="00000500000000000000" pitchFamily="50" charset="0"/>
              </a:rPr>
              <a:t>God</a:t>
            </a:r>
            <a:r>
              <a:rPr lang="pt-BR" sz="8000" dirty="0">
                <a:solidFill>
                  <a:srgbClr val="FFFF00"/>
                </a:solidFill>
                <a:latin typeface="Cinzel" panose="00000500000000000000" pitchFamily="50" charset="0"/>
              </a:rPr>
              <a:t>Wine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8DED4-6025-63AE-A19F-240DD7AF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339" y="2735231"/>
            <a:ext cx="4986084" cy="1949813"/>
          </a:xfrm>
        </p:spPr>
        <p:txBody>
          <a:bodyPr anchor="b"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MONITORAMENTO DE TEMPERATURA E UMIDADE NAS VINÍCOLAS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11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9" name="Straight Connector 313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1" name="Straight Connector 314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3" name="Straight Connector 314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" name="Straight Connector 314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47" name="Rectangle 314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9" name="Rectangle 314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brown and white wooden blocks">
            <a:extLst>
              <a:ext uri="{FF2B5EF4-FFF2-40B4-BE49-F238E27FC236}">
                <a16:creationId xmlns:a16="http://schemas.microsoft.com/office/drawing/2014/main" id="{AC24BE90-502B-50BE-2534-8119B5747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 r="-1" b="3279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7BF0CB-EEBF-AA40-F194-D76DC193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0" y="478032"/>
            <a:ext cx="6900839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Nossa solução</a:t>
            </a:r>
          </a:p>
        </p:txBody>
      </p:sp>
      <p:cxnSp>
        <p:nvCxnSpPr>
          <p:cNvPr id="3151" name="Straight Connector 315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3" name="Straight Connector 315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11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1">
            <a:extLst>
              <a:ext uri="{FF2B5EF4-FFF2-40B4-BE49-F238E27FC236}">
                <a16:creationId xmlns:a16="http://schemas.microsoft.com/office/drawing/2014/main" id="{728CACC5-D86B-49F3-9C70-374B1C971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1A73EF-4439-D92E-D02E-FA153D22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06" y="967771"/>
            <a:ext cx="11192700" cy="138953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800" dirty="0">
                <a:latin typeface="Cinzel" panose="00000500000000000000" pitchFamily="50" charset="0"/>
              </a:rPr>
              <a:t>Por que comprar nossa solução</a:t>
            </a:r>
          </a:p>
        </p:txBody>
      </p:sp>
      <p:cxnSp>
        <p:nvCxnSpPr>
          <p:cNvPr id="45" name="Straight Connector 23">
            <a:extLst>
              <a:ext uri="{FF2B5EF4-FFF2-40B4-BE49-F238E27FC236}">
                <a16:creationId xmlns:a16="http://schemas.microsoft.com/office/drawing/2014/main" id="{ABFB8799-63B8-4407-9098-F9346BDCD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25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DBBBC5F1-8CFF-46BA-BD62-FC5AA477A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998852C4-A2C2-82B2-D701-7D0F0C03F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246353"/>
              </p:ext>
            </p:extLst>
          </p:nvPr>
        </p:nvGraphicFramePr>
        <p:xfrm>
          <a:off x="432266" y="2962815"/>
          <a:ext cx="11169708" cy="257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76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67" t="34334" r="17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73" y="738717"/>
            <a:ext cx="955040" cy="9550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01610" y="2171290"/>
            <a:ext cx="955040" cy="9550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91689" y="902123"/>
            <a:ext cx="955040" cy="9550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317869" y="2171290"/>
            <a:ext cx="955040" cy="9550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15126" y="902123"/>
            <a:ext cx="955040" cy="95504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779130" y="3402602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9" name="AutoShape 9"/>
          <p:cNvSpPr/>
          <p:nvPr/>
        </p:nvSpPr>
        <p:spPr>
          <a:xfrm>
            <a:off x="6795389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0" name="AutoShape 10"/>
          <p:cNvSpPr/>
          <p:nvPr/>
        </p:nvSpPr>
        <p:spPr>
          <a:xfrm>
            <a:off x="927093" y="19705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1" name="AutoShape 11"/>
          <p:cNvSpPr/>
          <p:nvPr/>
        </p:nvSpPr>
        <p:spPr>
          <a:xfrm>
            <a:off x="8573966" y="2169183"/>
            <a:ext cx="37360" cy="1078230"/>
          </a:xfrm>
          <a:prstGeom prst="rect">
            <a:avLst/>
          </a:prstGeom>
          <a:solidFill>
            <a:srgbClr val="EFE237"/>
          </a:solidFill>
        </p:spPr>
      </p:sp>
      <p:sp>
        <p:nvSpPr>
          <p:cNvPr id="12" name="AutoShape 12"/>
          <p:cNvSpPr/>
          <p:nvPr/>
        </p:nvSpPr>
        <p:spPr>
          <a:xfrm>
            <a:off x="4769209" y="2249974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17480" y="2281767"/>
            <a:ext cx="955040" cy="95504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776320" y="3429000"/>
            <a:ext cx="37360" cy="1078230"/>
          </a:xfrm>
          <a:prstGeom prst="rect">
            <a:avLst/>
          </a:prstGeom>
          <a:solidFill>
            <a:srgbClr val="EFE237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63483" y="2457572"/>
            <a:ext cx="663035" cy="6630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1256" y="812670"/>
            <a:ext cx="734354" cy="7343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73007" y="2249974"/>
            <a:ext cx="808703" cy="80870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438053" y="1029807"/>
            <a:ext cx="699674" cy="69967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363169" y="2181963"/>
            <a:ext cx="847791" cy="84779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242810" y="994083"/>
            <a:ext cx="699674" cy="6996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2242" y="3112043"/>
            <a:ext cx="1784421" cy="971426"/>
            <a:chOff x="0" y="-28575"/>
            <a:chExt cx="3568842" cy="194285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41162"/>
              <a:ext cx="3568842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Mapeamento dos armazéns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3568842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904998" y="4641060"/>
            <a:ext cx="1785625" cy="971426"/>
            <a:chOff x="0" y="-28575"/>
            <a:chExt cx="3571251" cy="194285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841162"/>
              <a:ext cx="3571251" cy="1073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 dirty="0">
                  <a:solidFill>
                    <a:srgbClr val="FFFFFF"/>
                  </a:solidFill>
                  <a:latin typeface="Aileron Regular"/>
                </a:rPr>
                <a:t>Instalação dos sensores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408" y="-28575"/>
              <a:ext cx="3568843" cy="66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921859" y="4641060"/>
            <a:ext cx="1784421" cy="971426"/>
            <a:chOff x="0" y="-28575"/>
            <a:chExt cx="3568842" cy="194285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41164"/>
              <a:ext cx="3568842" cy="1073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Envio dos dados para a nuvem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3568842" cy="663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583227" y="3330959"/>
            <a:ext cx="2018839" cy="1253516"/>
            <a:chOff x="0" y="-28575"/>
            <a:chExt cx="4037679" cy="2507032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41085"/>
              <a:ext cx="4037679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Visualização dos dados na dashboard em tempo real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03767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5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57857" y="277341"/>
            <a:ext cx="81642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3600" spc="71" dirty="0">
                <a:solidFill>
                  <a:srgbClr val="EFE237"/>
                </a:solidFill>
                <a:latin typeface="Cinzel" panose="00000500000000000000" pitchFamily="50" charset="0"/>
              </a:rPr>
              <a:t>DIAGRAMA DE NEGÓCIO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758320" y="4543226"/>
            <a:ext cx="2073360" cy="1817773"/>
            <a:chOff x="0" y="-28575"/>
            <a:chExt cx="4146720" cy="3635546"/>
          </a:xfrm>
        </p:grpSpPr>
        <p:sp>
          <p:nvSpPr>
            <p:cNvPr id="35" name="TextBox 35"/>
            <p:cNvSpPr txBox="1"/>
            <p:nvPr/>
          </p:nvSpPr>
          <p:spPr>
            <a:xfrm>
              <a:off x="0" y="841085"/>
              <a:ext cx="4146720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Demonstração através de alertas e cores para a visualização das condições do ambiente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4146720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877000" y="3388314"/>
            <a:ext cx="1784421" cy="1253516"/>
            <a:chOff x="0" y="-28575"/>
            <a:chExt cx="3568842" cy="2507032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41085"/>
              <a:ext cx="3568842" cy="163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9"/>
                </a:lnSpc>
              </a:pPr>
              <a:r>
                <a:rPr lang="en-US" sz="1466" spc="73">
                  <a:solidFill>
                    <a:srgbClr val="FFFFFF"/>
                  </a:solidFill>
                  <a:latin typeface="Aileron Regular"/>
                </a:rPr>
                <a:t>Coleta e armazenamento de dados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568842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2133" spc="107">
                  <a:solidFill>
                    <a:srgbClr val="EFE237"/>
                  </a:solidFill>
                  <a:latin typeface="Aileron Regular"/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3B91E219-AED5-552A-2D07-D06D087D5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91" y="968361"/>
            <a:ext cx="10436932" cy="438410"/>
          </a:xfrm>
        </p:spPr>
        <p:txBody>
          <a:bodyPr/>
          <a:lstStyle/>
          <a:p>
            <a:r>
              <a:rPr lang="pt-BR" dirty="0">
                <a:latin typeface="Cinzel" panose="00000500000000000000" pitchFamily="50" charset="0"/>
              </a:rPr>
              <a:t>Diagrama de solução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6997D3BB-AFD1-D3F2-DFBB-B27C6229D0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3134AB5C-6600-27A8-BE6F-FE89110A3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14" y="1270923"/>
            <a:ext cx="8522563" cy="5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940" y="1301749"/>
            <a:ext cx="9057269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948" y="-175689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Vinícola – Coleta de dados</a:t>
            </a:r>
          </a:p>
        </p:txBody>
      </p:sp>
    </p:spTree>
    <p:extLst>
      <p:ext uri="{BB962C8B-B14F-4D97-AF65-F5344CB8AC3E}">
        <p14:creationId xmlns:p14="http://schemas.microsoft.com/office/powerpoint/2010/main" val="25907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401" y="983509"/>
            <a:ext cx="9175893" cy="49911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95" y="-193444"/>
            <a:ext cx="106344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Nuvem</a:t>
            </a:r>
          </a:p>
        </p:txBody>
      </p:sp>
    </p:spTree>
    <p:extLst>
      <p:ext uri="{BB962C8B-B14F-4D97-AF65-F5344CB8AC3E}">
        <p14:creationId xmlns:p14="http://schemas.microsoft.com/office/powerpoint/2010/main" val="12499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10F9EE-56A4-5518-B80F-D521B3B63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965" y="1422279"/>
            <a:ext cx="8036618" cy="487710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1B80275-E6E6-639A-9D3A-33C90E91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346" y="-211200"/>
            <a:ext cx="10634472" cy="2157984"/>
          </a:xfrm>
        </p:spPr>
        <p:txBody>
          <a:bodyPr/>
          <a:lstStyle/>
          <a:p>
            <a:r>
              <a:rPr lang="pt-BR" sz="4800" dirty="0">
                <a:latin typeface="Cinzel" panose="00000500000000000000" pitchFamily="50" charset="0"/>
              </a:rPr>
              <a:t>Cliente – Analise dos dados</a:t>
            </a:r>
          </a:p>
        </p:txBody>
      </p:sp>
    </p:spTree>
    <p:extLst>
      <p:ext uri="{BB962C8B-B14F-4D97-AF65-F5344CB8AC3E}">
        <p14:creationId xmlns:p14="http://schemas.microsoft.com/office/powerpoint/2010/main" val="134362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25728C-AF21-2DD9-56FF-C88FED8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52"/>
            <a:ext cx="5613399" cy="1792549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6100" dirty="0">
                <a:latin typeface="Cinzel" panose="00000500000000000000" pitchFamily="50" charset="0"/>
              </a:rPr>
              <a:t>Ferramentas de gestão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9DA4C-E514-4DAE-5DF3-55A0700A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144" y="976158"/>
            <a:ext cx="5286168" cy="179255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Discord – </a:t>
            </a:r>
            <a:r>
              <a:rPr lang="en-US" sz="2000"/>
              <a:t>Reuniões semanais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GitHub – Versionamento </a:t>
            </a:r>
            <a:r>
              <a:rPr lang="en-US" sz="2000"/>
              <a:t>do projeto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Planner </a:t>
            </a:r>
            <a:r>
              <a:rPr lang="en-US" sz="2000"/>
              <a:t>– Organização do projeto</a:t>
            </a:r>
            <a:endParaRPr lang="en-US" sz="2000" dirty="0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4105C5B1-BB24-4A5C-87B3-3B75CD259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40693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 descr="Autenticação de operações Git: GitHub suspende o uso de senhas de contas -  SempreUpdate">
            <a:extLst>
              <a:ext uri="{FF2B5EF4-FFF2-40B4-BE49-F238E27FC236}">
                <a16:creationId xmlns:a16="http://schemas.microsoft.com/office/drawing/2014/main" id="{0DBEC286-7A31-3FCE-8605-0E5918F2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007" y="3629713"/>
            <a:ext cx="3611880" cy="20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8583A88-2B2F-0030-0322-A49D3439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49399" y="3970519"/>
            <a:ext cx="3611880" cy="13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scord encerra negociações com a Microsoft sobre venda e pode realizar IPO  | Empresas | Valor Econômico">
            <a:extLst>
              <a:ext uri="{FF2B5EF4-FFF2-40B4-BE49-F238E27FC236}">
                <a16:creationId xmlns:a16="http://schemas.microsoft.com/office/drawing/2014/main" id="{309AC3B4-A0DC-5ABD-F2C6-828C7C8B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7791" y="4030727"/>
            <a:ext cx="3611880" cy="12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1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7CFD-E6A7-44C6-AE6A-54E89177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 institucional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0D1BF-730B-97DC-E5F6-59C7385C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1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A27C6-7603-62D9-6BDA-609DFFD48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06034"/>
            <a:ext cx="11487150" cy="1502242"/>
          </a:xfrm>
        </p:spPr>
        <p:txBody>
          <a:bodyPr/>
          <a:lstStyle/>
          <a:p>
            <a:r>
              <a:rPr lang="pt-BR" sz="4400">
                <a:latin typeface="Cinzel" panose="00000500000000000000" pitchFamily="50" charset="0"/>
              </a:rPr>
              <a:t>Banco de dados - Modelo relacional </a:t>
            </a:r>
            <a:endParaRPr lang="pt-BR" sz="4400" dirty="0">
              <a:latin typeface="Cinzel" panose="00000500000000000000" pitchFamily="50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69633ED-F048-F319-8082-FF87754B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4976" y="1598125"/>
            <a:ext cx="14602758" cy="7152237"/>
          </a:xfrm>
        </p:spPr>
      </p:pic>
    </p:spTree>
    <p:extLst>
      <p:ext uri="{BB962C8B-B14F-4D97-AF65-F5344CB8AC3E}">
        <p14:creationId xmlns:p14="http://schemas.microsoft.com/office/powerpoint/2010/main" val="349001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080" name="Rectangle 107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lue and white plastic bottle">
            <a:extLst>
              <a:ext uri="{FF2B5EF4-FFF2-40B4-BE49-F238E27FC236}">
                <a16:creationId xmlns:a16="http://schemas.microsoft.com/office/drawing/2014/main" id="{159E391F-2239-C1B5-8400-1626FAE04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r="19785"/>
          <a:stretch/>
        </p:blipFill>
        <p:spPr bwMode="auto">
          <a:xfrm>
            <a:off x="5905850" y="489856"/>
            <a:ext cx="5738069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A0903A68-F2F9-497C-84E3-828803AD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45B4113D-3F0C-4EF3-B283-1A0B699B2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51FB66A4-2DFB-BEAF-304C-715EF890B89B}"/>
              </a:ext>
            </a:extLst>
          </p:cNvPr>
          <p:cNvSpPr txBox="1">
            <a:spLocks/>
          </p:cNvSpPr>
          <p:nvPr/>
        </p:nvSpPr>
        <p:spPr>
          <a:xfrm>
            <a:off x="677891" y="976044"/>
            <a:ext cx="3555211" cy="5024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Cinzel" panose="00000500000000000000" pitchFamily="50" charset="0"/>
              </a:rPr>
              <a:t>Quem somos</a:t>
            </a:r>
            <a:endParaRPr lang="pt-BR" sz="4400" dirty="0">
              <a:latin typeface="Cinze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0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C585C-4A31-FFAB-D858-96BA51AE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368274-ABA6-C5FD-5257-E0BFC6BA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56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F2D108-6F17-CBC2-72CD-E2B4291E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pt-BR" sz="4400" dirty="0">
                <a:latin typeface="Cinzel" panose="00000500000000000000" pitchFamily="50" charset="0"/>
              </a:rPr>
              <a:t>Sobre a empresa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85167A1-1FC3-A6D6-EEF7-B49491B8E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846239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995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B328F9-D71D-6C91-15E3-130E7CA0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r>
              <a:rPr lang="pt-BR" dirty="0"/>
              <a:t>Contexto</a:t>
            </a: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6A71E1-A15A-F0A4-D297-97A114FB5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3964250" cy="2470031"/>
          </a:xfrm>
        </p:spPr>
        <p:txBody>
          <a:bodyPr>
            <a:normAutofit/>
          </a:bodyPr>
          <a:lstStyle/>
          <a:p>
            <a:endParaRPr lang="pt-BR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483C770-7086-6D1A-AE2D-0147B961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183" y="659381"/>
            <a:ext cx="5469998" cy="5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28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5" name="Straight Connector 721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6" name="Straight Connector 721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7" name="Straight Connector 7221">
            <a:extLst>
              <a:ext uri="{FF2B5EF4-FFF2-40B4-BE49-F238E27FC236}">
                <a16:creationId xmlns:a16="http://schemas.microsoft.com/office/drawing/2014/main" id="{7DA568B4-06BE-42A6-A5B6-A0FC251D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9" name="Straight Connector 7223">
            <a:extLst>
              <a:ext uri="{FF2B5EF4-FFF2-40B4-BE49-F238E27FC236}">
                <a16:creationId xmlns:a16="http://schemas.microsoft.com/office/drawing/2014/main" id="{ACC85BFE-0D03-41B5-87E4-5FA667FA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7221" name="Rectangle 722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2" name="Picture 4" descr="O Topo Consumo Medio De Vinho No Brasil">
            <a:extLst>
              <a:ext uri="{FF2B5EF4-FFF2-40B4-BE49-F238E27FC236}">
                <a16:creationId xmlns:a16="http://schemas.microsoft.com/office/drawing/2014/main" id="{5E7F3FF3-2030-A688-BF41-9484C5F2AB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" r="1" b="12750"/>
          <a:stretch/>
        </p:blipFill>
        <p:spPr bwMode="auto">
          <a:xfrm>
            <a:off x="4421080" y="479394"/>
            <a:ext cx="7221789" cy="5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23" name="Straight Connector 7227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5" name="Straight Connector 7229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753D41F3-29F7-DD75-21BF-CAE6EBDA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7860"/>
            <a:ext cx="4775200" cy="2237925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Contexto  Brasil</a:t>
            </a:r>
            <a:endParaRPr lang="pt-BR" dirty="0">
              <a:latin typeface="Cinze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0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8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3392E-6F4A-00AD-A1B8-6F2AA707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7860"/>
            <a:ext cx="4775200" cy="2237925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Contexto  Brasil</a:t>
            </a:r>
            <a:endParaRPr lang="pt-BR" dirty="0">
              <a:latin typeface="Cinzel" panose="00000500000000000000" pitchFamily="50" charset="0"/>
            </a:endParaRPr>
          </a:p>
        </p:txBody>
      </p:sp>
      <p:cxnSp>
        <p:nvCxnSpPr>
          <p:cNvPr id="2080" name="Straight Connector 208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FDEBBB-C2E8-CCEB-CCBB-D61B82F78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963754"/>
            <a:ext cx="3964250" cy="24700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Brasil o numero de consumidores cresceu de 22 milhões em 2010 para 39 milhões em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mercado de vinhos no Brasil ainda está amadurecendo</a:t>
            </a:r>
            <a:endParaRPr lang="pt-BR" sz="2000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D2F40A2-E7B9-DFFE-1252-7B13943E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3700" y="495300"/>
            <a:ext cx="7429500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1" name="Straight Connector 208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3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559321-51CF-140B-AB6C-F024CBFE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5189964" cy="2237925"/>
          </a:xfrm>
        </p:spPr>
        <p:txBody>
          <a:bodyPr>
            <a:normAutofit/>
          </a:bodyPr>
          <a:lstStyle/>
          <a:p>
            <a:r>
              <a:rPr lang="pt-BR">
                <a:latin typeface="Cinzel" panose="00000500000000000000" pitchFamily="50" charset="0"/>
              </a:rPr>
              <a:t>Problema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9D4A57-BD34-46D7-A145-EA1AE704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919BE8-82DF-D0D3-BD80-7ECFDB93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408254"/>
            <a:ext cx="5189963" cy="24700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Cerca de 25% dos vinhos produzidos são perdidos no armazenamento</a:t>
            </a:r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783413-3997-AF40-72D7-5F46904B4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154" y="1857630"/>
            <a:ext cx="6161517" cy="36198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A513F-B70D-4972-B24A-65F26C0AE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48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B47ECE-89D9-63EA-D6BE-EE3710F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456044"/>
            <a:ext cx="5964571" cy="1859318"/>
          </a:xfrm>
        </p:spPr>
        <p:txBody>
          <a:bodyPr>
            <a:normAutofit/>
          </a:bodyPr>
          <a:lstStyle/>
          <a:p>
            <a:r>
              <a:rPr lang="pt-BR" sz="4800">
                <a:latin typeface="Cinzel" panose="00000500000000000000" pitchFamily="50" charset="0"/>
              </a:rPr>
              <a:t>Problema - Brasil</a:t>
            </a:r>
            <a:endParaRPr lang="pt-BR" sz="4800" dirty="0">
              <a:latin typeface="Cinzel" panose="000005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7AA84-371A-ECFC-35AF-9B4F2AEF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5" y="2829414"/>
            <a:ext cx="5189963" cy="2470031"/>
          </a:xfrm>
        </p:spPr>
        <p:txBody>
          <a:bodyPr>
            <a:normAutofit/>
          </a:bodyPr>
          <a:lstStyle/>
          <a:p>
            <a:r>
              <a:rPr lang="pt-BR" sz="2000" dirty="0"/>
              <a:t>Atualmente cerca de 25% dos vinhos produzidos são perdidos no armazenamento.</a:t>
            </a:r>
          </a:p>
          <a:p>
            <a:r>
              <a:rPr lang="pt-BR" sz="2000" dirty="0"/>
              <a:t>Principais problemas: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Alta umidade relativa do ar</a:t>
            </a:r>
          </a:p>
          <a:p>
            <a:endParaRPr lang="pt-BR" sz="2000" dirty="0"/>
          </a:p>
        </p:txBody>
      </p:sp>
      <p:pic>
        <p:nvPicPr>
          <p:cNvPr id="1026" name="Picture 2" descr="brown wooden barrels in a room">
            <a:extLst>
              <a:ext uri="{FF2B5EF4-FFF2-40B4-BE49-F238E27FC236}">
                <a16:creationId xmlns:a16="http://schemas.microsoft.com/office/drawing/2014/main" id="{A4F9D0EE-3030-6DC0-52AA-CD3ECFF40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583"/>
          <a:stretch/>
        </p:blipFill>
        <p:spPr bwMode="auto">
          <a:xfrm>
            <a:off x="6280340" y="489856"/>
            <a:ext cx="5349331" cy="58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BE13636-D998-4A75-8C1B-EDBD9E57D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672E4D5-7CCB-4D76-86FF-83359027D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9852E-0419-567E-4442-3BF3073B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9" y="597330"/>
            <a:ext cx="11117072" cy="2157984"/>
          </a:xfrm>
        </p:spPr>
        <p:txBody>
          <a:bodyPr/>
          <a:lstStyle/>
          <a:p>
            <a:pPr algn="ctr"/>
            <a:r>
              <a:rPr lang="pt-BR" sz="4800" dirty="0">
                <a:latin typeface="Cinzel" panose="00000500000000000000" pitchFamily="50" charset="0"/>
              </a:rPr>
              <a:t>Problema – Umidade e Temperatura alta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40A10-F728-A42B-5058-A62484E7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540837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332A1D"/>
      </a:dk2>
      <a:lt2>
        <a:srgbClr val="E4E2E8"/>
      </a:lt2>
      <a:accent1>
        <a:srgbClr val="93A96B"/>
      </a:accent1>
      <a:accent2>
        <a:srgbClr val="A7A259"/>
      </a:accent2>
      <a:accent3>
        <a:srgbClr val="C89762"/>
      </a:accent3>
      <a:accent4>
        <a:srgbClr val="CC766C"/>
      </a:accent4>
      <a:accent5>
        <a:srgbClr val="D587A0"/>
      </a:accent5>
      <a:accent6>
        <a:srgbClr val="CC6CB3"/>
      </a:accent6>
      <a:hlink>
        <a:srgbClr val="8169AE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F508B21CBF874889FD89257544D6AE" ma:contentTypeVersion="10" ma:contentTypeDescription="Create a new document." ma:contentTypeScope="" ma:versionID="5caf7cff25a202bacd115a693aa9af72">
  <xsd:schema xmlns:xsd="http://www.w3.org/2001/XMLSchema" xmlns:xs="http://www.w3.org/2001/XMLSchema" xmlns:p="http://schemas.microsoft.com/office/2006/metadata/properties" xmlns:ns3="2d5a7bfe-0820-4b22-bc71-35a9a741b009" xmlns:ns4="6cdacd50-8774-4c86-bb83-dcec658b6699" targetNamespace="http://schemas.microsoft.com/office/2006/metadata/properties" ma:root="true" ma:fieldsID="fd9179231bdd0a5b5d685619b0eba181" ns3:_="" ns4:_="">
    <xsd:import namespace="2d5a7bfe-0820-4b22-bc71-35a9a741b009"/>
    <xsd:import namespace="6cdacd50-8774-4c86-bb83-dcec658b66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5a7bfe-0820-4b22-bc71-35a9a741b0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acd50-8774-4c86-bb83-dcec658b66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39E857-33BE-4F10-9477-2FD5C7F4E8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90B532-8BA4-49E5-85B8-D6F6D9008E11}">
  <ds:schemaRefs>
    <ds:schemaRef ds:uri="http://schemas.microsoft.com/office/2006/documentManagement/types"/>
    <ds:schemaRef ds:uri="http://purl.org/dc/terms/"/>
    <ds:schemaRef ds:uri="2d5a7bfe-0820-4b22-bc71-35a9a741b009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6cdacd50-8774-4c86-bb83-dcec658b669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15894DE-D5EF-4FC0-9F83-ED4B85084769}">
  <ds:schemaRefs>
    <ds:schemaRef ds:uri="2d5a7bfe-0820-4b22-bc71-35a9a741b009"/>
    <ds:schemaRef ds:uri="6cdacd50-8774-4c86-bb83-dcec658b66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238</Words>
  <Application>Microsoft Office PowerPoint</Application>
  <PresentationFormat>Widescreen</PresentationFormat>
  <Paragraphs>54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Aileron Regular</vt:lpstr>
      <vt:lpstr>Arial</vt:lpstr>
      <vt:lpstr>Calibri</vt:lpstr>
      <vt:lpstr>Cinzel</vt:lpstr>
      <vt:lpstr>Seaford</vt:lpstr>
      <vt:lpstr>LevelVTI</vt:lpstr>
      <vt:lpstr>GodWine</vt:lpstr>
      <vt:lpstr>Apresentação do PowerPoint</vt:lpstr>
      <vt:lpstr>Sobre a empresa</vt:lpstr>
      <vt:lpstr>Contexto</vt:lpstr>
      <vt:lpstr>Contexto  Brasil</vt:lpstr>
      <vt:lpstr>Contexto  Brasil</vt:lpstr>
      <vt:lpstr>Problema</vt:lpstr>
      <vt:lpstr>Problema - Brasil</vt:lpstr>
      <vt:lpstr>Problema – Umidade e Temperatura alta</vt:lpstr>
      <vt:lpstr>Nossa solução</vt:lpstr>
      <vt:lpstr>Por que comprar nossa solução</vt:lpstr>
      <vt:lpstr>Apresentação do PowerPoint</vt:lpstr>
      <vt:lpstr>Diagrama de solução</vt:lpstr>
      <vt:lpstr>Vinícola – Coleta de dados</vt:lpstr>
      <vt:lpstr>Nuvem</vt:lpstr>
      <vt:lpstr>Cliente – Analise dos dados</vt:lpstr>
      <vt:lpstr>Ferramentas de gestão</vt:lpstr>
      <vt:lpstr>Site institucional</vt:lpstr>
      <vt:lpstr>Banco de dados - Modelo relacional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GodWine</dc:title>
  <dc:creator>MATHEUS RIBEIRO .</dc:creator>
  <cp:lastModifiedBy>MATHEUS RIBEIRO .</cp:lastModifiedBy>
  <cp:revision>4</cp:revision>
  <dcterms:created xsi:type="dcterms:W3CDTF">2022-10-08T18:39:03Z</dcterms:created>
  <dcterms:modified xsi:type="dcterms:W3CDTF">2022-10-09T05:17:54Z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0x010100DEF508B21CBF874889FD89257544D6AE</vt:lpwstr>
  </property>
</Properties>
</file>